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1" name="Google Shape;8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9" name="Google Shape;8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7" name="Google Shape;9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4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8" name="Google Shape;108;p1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hr-HR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hr-HR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4" name="Google Shape;11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7" name="Google Shape;117;p1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1" name="Google Shape;1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16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16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7" name="Google Shape;127;p16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16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9" name="Google Shape;129;p1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3" name="Google Shape;13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17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7" name="Google Shape;137;p17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17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17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p17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1" name="Google Shape;141;p17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2" name="Google Shape;142;p17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3" name="Google Shape;143;p17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p1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8" name="Google Shape;14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55" name="Google Shape;15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4" name="Google Shape;4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2" name="Google Shape;5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7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2" name="Google Shape;6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8" name="Google Shape;6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3" name="Google Shape;7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1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1"/>
          <p:cNvPicPr preferRelativeResize="0"/>
          <p:nvPr/>
        </p:nvPicPr>
        <p:blipFill rotWithShape="1">
          <a:blip r:embed="rId1">
            <a:alphaModFix amt="70000"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6.jpg"/><Relationship Id="rId5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B7B"/>
              </a:buClr>
              <a:buSzPts val="4800"/>
              <a:buFont typeface="Twentieth Century"/>
              <a:buNone/>
            </a:pPr>
            <a:r>
              <a:rPr b="1" lang="hr-HR">
                <a:solidFill>
                  <a:srgbClr val="1D3B7B"/>
                </a:solidFill>
              </a:rPr>
              <a:t>SVJETSKI DAN HRANE</a:t>
            </a:r>
            <a:endParaRPr/>
          </a:p>
        </p:txBody>
      </p:sp>
      <p:sp>
        <p:nvSpPr>
          <p:cNvPr id="167" name="Google Shape;167;p20"/>
          <p:cNvSpPr txBox="1"/>
          <p:nvPr>
            <p:ph idx="1" type="subTitle"/>
          </p:nvPr>
        </p:nvSpPr>
        <p:spPr>
          <a:xfrm>
            <a:off x="1524000" y="390145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hr-HR">
                <a:solidFill>
                  <a:srgbClr val="1D3B7B"/>
                </a:solidFill>
              </a:rPr>
              <a:t>DV VELI VRH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hr-HR">
                <a:solidFill>
                  <a:srgbClr val="1D3B7B"/>
                </a:solidFill>
              </a:rPr>
              <a:t>SKUPINE SOVICE I BALONČIĆI 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hr-HR">
                <a:solidFill>
                  <a:srgbClr val="1D3B7B"/>
                </a:solidFill>
              </a:rPr>
              <a:t>(ODGAJATELJICE: EDA KLJUČO, ADA BLAŠKOVIĆ, KRISTIJANA PERŠIĆ, ĐURĐICA GRBAC)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hr-HR">
                <a:solidFill>
                  <a:srgbClr val="1D3B7B"/>
                </a:solidFill>
              </a:rPr>
              <a:t>16.10.2023.</a:t>
            </a:r>
            <a:endParaRPr/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0787" y="522289"/>
            <a:ext cx="3450426" cy="60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3989782" y="6445257"/>
            <a:ext cx="38845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hr-HR" sz="1800" u="none" cap="none" strike="noStrike">
                <a:solidFill>
                  <a:srgbClr val="1D3B7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Ravnateljica: Mariza Kovačević, prof.ped.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3204" y="960966"/>
            <a:ext cx="3785591" cy="504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846" y="1003015"/>
            <a:ext cx="3754055" cy="500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5099" y="960966"/>
            <a:ext cx="3702050" cy="49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838200" y="403225"/>
            <a:ext cx="10515600" cy="1844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hr-HR" sz="2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SVOJE SPOZNAJE DJECA SU MOGLA BOGATITI ZANIMLJIVIM PREDAVANJIMA PREDSTAVNICA ZZJZ IŽ NA TEMU:</a:t>
            </a:r>
            <a:endParaRPr b="1" sz="2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ct val="100000"/>
              <a:buChar char="•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„VODA JE ŽIVOT , VODA JE HRANA“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ct val="100000"/>
              <a:buChar char="•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VODA JE POTPORA PREHRAMBENIM SUSTAVIMA I TEMELJ NAŠE HRANE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449512"/>
            <a:ext cx="5338233" cy="40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600" y="2151449"/>
            <a:ext cx="3449850" cy="45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1640156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B7B"/>
              </a:buClr>
              <a:buSzPts val="3200"/>
              <a:buFont typeface="Twentieth Century"/>
              <a:buNone/>
            </a:pPr>
            <a:r>
              <a:rPr b="1" lang="hr-HR" sz="3200">
                <a:solidFill>
                  <a:srgbClr val="1D3B7B"/>
                </a:solidFill>
              </a:rPr>
              <a:t>DOBAR TEK!</a:t>
            </a:r>
            <a:endParaRPr/>
          </a:p>
        </p:txBody>
      </p:sp>
      <p:pic>
        <p:nvPicPr>
          <p:cNvPr id="242" name="Google Shape;24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4542" y="2463800"/>
            <a:ext cx="5161492" cy="38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966" y="2479675"/>
            <a:ext cx="5350933" cy="4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875" y="633413"/>
            <a:ext cx="987425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4100" y="274638"/>
            <a:ext cx="4418013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870" l="2873" r="1966" t="17047"/>
          <a:stretch/>
        </p:blipFill>
        <p:spPr>
          <a:xfrm>
            <a:off x="749301" y="584200"/>
            <a:ext cx="5337185" cy="56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 rotWithShape="1">
          <a:blip r:embed="rId4">
            <a:alphaModFix/>
          </a:blip>
          <a:srcRect b="3917" l="0" r="0" t="4555"/>
          <a:stretch/>
        </p:blipFill>
        <p:spPr>
          <a:xfrm>
            <a:off x="6854824" y="584200"/>
            <a:ext cx="4587152" cy="55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/>
        </p:nvSpPr>
        <p:spPr>
          <a:xfrm>
            <a:off x="495300" y="312737"/>
            <a:ext cx="94615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800">
                <a:solidFill>
                  <a:srgbClr val="1D3B7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CILJ AKTIVNOSTI</a:t>
            </a:r>
            <a:r>
              <a:rPr lang="hr-HR" sz="2800">
                <a:solidFill>
                  <a:srgbClr val="1D3B7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PODRŽATI INICIJATIVU DRUŠTVENE ZAJEDNICE USMJERENU NA RAZVOJ SPOZNAJA I NAVIKA DJECE ZA PRAVILNU PREHRANU</a:t>
            </a:r>
            <a:endParaRPr sz="2800">
              <a:solidFill>
                <a:srgbClr val="1D3B7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8218" y="1832055"/>
            <a:ext cx="3750464" cy="500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2534" y="1832055"/>
            <a:ext cx="3765550" cy="5020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idx="1" type="body"/>
          </p:nvPr>
        </p:nvSpPr>
        <p:spPr>
          <a:xfrm>
            <a:off x="838200" y="1255712"/>
            <a:ext cx="5956300" cy="434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hr-HR" sz="30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NAŠE AKTIVNOSTI TEMELJE SE NA SPOZNAJAMA I OSTVARIVANJU RAZVOJNIH ZADAĆA KOJIMA:</a:t>
            </a:r>
            <a:endParaRPr b="1" sz="30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DJECA UČE OD NAJRANIJE DOBI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BRIGA O ZDRAVLJU I PRAVILNOJ PREHRANI DJECE PREDSTAVLJA JEDNU OD BITNIH ZADAĆA RANOG I PREDŠKOLSKOG ODGOJA 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PREHRANA PREDSTAVLJA NAČIN ŽIVOTA, NASLJEĐE, KULTURNU PREPOZNATLJIVOST I IDENTITET TE SUŽIVOT S PRIRODOM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OČUVANJE PRIRODNE BIORAZNOLIKOSTI I VODA VAŽNO JE ZA ODRŽIVI RAZVOJ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1125" lvl="0" marL="22860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1D3B7B"/>
              </a:solidFill>
            </a:endParaRPr>
          </a:p>
        </p:txBody>
      </p:sp>
      <p:pic>
        <p:nvPicPr>
          <p:cNvPr id="188" name="Google Shape;18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5024" y="311149"/>
            <a:ext cx="4676775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idx="1" type="body"/>
          </p:nvPr>
        </p:nvSpPr>
        <p:spPr>
          <a:xfrm>
            <a:off x="354012" y="1419539"/>
            <a:ext cx="4687888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hr-HR" sz="2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DJECA UČE:</a:t>
            </a:r>
            <a:endParaRPr b="1" sz="2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 PUTEM OSOBNOG ISKUSTVA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IZ PRIMJERA ODRASLIH U SVOJEM OKRUŽENJU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OD PONUĐENIH MODELA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RADOM, OBLIKOVANJEM, ISTRAŽIVANJEM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AFIRMACIJOM SVIH OSJETILA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5166" y="787400"/>
            <a:ext cx="6722533" cy="50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609600" y="1253331"/>
            <a:ext cx="5486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hr-HR" sz="30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OSTVARENE SU RADIONICE:</a:t>
            </a:r>
            <a:endParaRPr b="1" sz="30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IZRADE PLJUKANACA  - TRADICIONALNOG ISTARSKOG JELA – PROIZVOD U KOJEM SE OGLEDA POLJOPRIVREDNA DJELATNOST LJUDI KROZ POVIJEST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IZRADE ŠTRUDLE OD JABUKA „ JEDNA JABUKA NA DAN TJERA DOKTORA IZ KUĆE VAN!“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MIJESILI SMO FOCACCIE S MASLINAMA, MASLINOVIM ULJEM I RUŽMARINOM – JEDNOSTAVNA PODLOGA OD DIZANOG TIJESTA S USMJERENOM PAŽNJOM PREMA KULTURI MASLINARSTVA NAŠEG KRAJA I TRENUTNO AKTUALNIH ZBIVANJA OKO NAS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hr-HR" sz="1800">
                <a:solidFill>
                  <a:srgbClr val="1D3B7B"/>
                </a:solidFill>
                <a:latin typeface="Calibri"/>
                <a:ea typeface="Calibri"/>
                <a:cs typeface="Calibri"/>
                <a:sym typeface="Calibri"/>
              </a:rPr>
              <a:t>OBLIKOVALI DJECI OMILJENE DOMAĆE KREKERE I GRISINE</a:t>
            </a:r>
            <a:endParaRPr sz="1800">
              <a:solidFill>
                <a:srgbClr val="1D3B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1125" lvl="0" marL="22860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1D3B7B"/>
              </a:solidFill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3500" y="266700"/>
            <a:ext cx="42164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8100" y="3536950"/>
            <a:ext cx="424180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348" y="390525"/>
            <a:ext cx="4578152" cy="610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5502" y="390525"/>
            <a:ext cx="4660106" cy="62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5016499" y="1638300"/>
            <a:ext cx="215900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400">
                <a:solidFill>
                  <a:srgbClr val="1D3B7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GRISINI I KREKERI SA SEZAMOM, CHIA SJEMENKAMA I LANOM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748" y="390524"/>
            <a:ext cx="4622006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6248" y="402164"/>
            <a:ext cx="4613276" cy="615103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/>
          <p:nvPr/>
        </p:nvSpPr>
        <p:spPr>
          <a:xfrm>
            <a:off x="5085754" y="2044005"/>
            <a:ext cx="202049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400">
                <a:solidFill>
                  <a:srgbClr val="1D3B7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IZRADA ŠTRUDLI S JABUKAMA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648" y="377824"/>
            <a:ext cx="4628952" cy="617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7402" y="377824"/>
            <a:ext cx="4733925" cy="63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/>
        </p:nvSpPr>
        <p:spPr>
          <a:xfrm>
            <a:off x="5162549" y="1930400"/>
            <a:ext cx="186690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400">
                <a:solidFill>
                  <a:srgbClr val="1D3B7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FOCACCIE, MASLINE, MASLINOVO ULJE I RUŽMARIN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